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58" r:id="rId5"/>
    <p:sldId id="278" r:id="rId6"/>
    <p:sldId id="260" r:id="rId7"/>
    <p:sldId id="261" r:id="rId8"/>
    <p:sldId id="262" r:id="rId9"/>
    <p:sldId id="264" r:id="rId10"/>
    <p:sldId id="265" r:id="rId11"/>
    <p:sldId id="263" r:id="rId12"/>
    <p:sldId id="27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03"/>
    <p:restoredTop sz="50122"/>
  </p:normalViewPr>
  <p:slideViewPr>
    <p:cSldViewPr snapToGrid="0" snapToObjects="1">
      <p:cViewPr varScale="1">
        <p:scale>
          <a:sx n="62" d="100"/>
          <a:sy n="62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1C11-36FD-264E-B209-E74D02250062}" type="datetimeFigureOut">
              <a:rPr lang="ru-RU" smtClean="0"/>
              <a:t>12.07.16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216EE-7C85-F94A-98A2-252B5F6AF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26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0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56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78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84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95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291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91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66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49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66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13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56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96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9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5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97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79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02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39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57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216EE-7C85-F94A-98A2-252B5F6AF1A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7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gif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037283"/>
            <a:ext cx="9448800" cy="25062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СТРАХИ мамы,</a:t>
            </a:r>
            <a:br>
              <a:rPr lang="ru-RU" dirty="0" smtClean="0"/>
            </a:br>
            <a:r>
              <a:rPr lang="ru-RU" dirty="0" smtClean="0"/>
              <a:t>и как они влияют на жизнь и судьбу ребенка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57462"/>
            <a:ext cx="9448800" cy="238187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ЛОБОДИНСКАЯ</a:t>
            </a:r>
            <a:r>
              <a:rPr lang="ru-RU" sz="2800" dirty="0" smtClean="0"/>
              <a:t> ЕЛЕНА АЛЕКСЕЕВНА, психолог </a:t>
            </a:r>
          </a:p>
          <a:p>
            <a:endParaRPr lang="ru-RU" sz="2800" dirty="0" smtClean="0"/>
          </a:p>
          <a:p>
            <a:pPr algn="ctr"/>
            <a:r>
              <a:rPr lang="ru-RU" sz="2400" dirty="0" smtClean="0"/>
              <a:t>Центр Практической Психологии «ВОСПРИЯТИЕ»  </a:t>
            </a:r>
          </a:p>
          <a:p>
            <a:pPr algn="ctr"/>
            <a:r>
              <a:rPr lang="ru-RU" sz="2400" dirty="0" smtClean="0"/>
              <a:t>Москва, 2016</a:t>
            </a:r>
          </a:p>
          <a:p>
            <a:endParaRPr lang="ru-RU" sz="24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4434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4626" y="327051"/>
            <a:ext cx="8610600" cy="1293028"/>
          </a:xfrm>
        </p:spPr>
        <p:txBody>
          <a:bodyPr/>
          <a:lstStyle/>
          <a:p>
            <a:r>
              <a:rPr lang="ru-RU" dirty="0" smtClean="0"/>
              <a:t>Опасные ситуации и явления природы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87" y="1373264"/>
            <a:ext cx="4198939" cy="2616945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6" y="4025077"/>
            <a:ext cx="4068452" cy="2832923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44" y="4082625"/>
            <a:ext cx="4124187" cy="2675548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22" y="1605512"/>
            <a:ext cx="4166704" cy="247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2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0887" y="764373"/>
            <a:ext cx="8610600" cy="1293028"/>
          </a:xfrm>
        </p:spPr>
        <p:txBody>
          <a:bodyPr/>
          <a:lstStyle/>
          <a:p>
            <a:r>
              <a:rPr lang="ru-RU" dirty="0" smtClean="0"/>
              <a:t>Страх неудачи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7" y="1766104"/>
            <a:ext cx="2954130" cy="3168650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1"/>
            <a:ext cx="5374750" cy="447895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349" y="3697357"/>
            <a:ext cx="3696364" cy="24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8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5571" y="406564"/>
            <a:ext cx="8610600" cy="129302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2057401"/>
            <a:ext cx="5935038" cy="3528390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7" y="3032759"/>
            <a:ext cx="5565913" cy="36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75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426442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ru-RU" sz="6000" b="1" i="1" dirty="0" smtClean="0"/>
              <a:t>С т р а х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30626"/>
            <a:ext cx="10820400" cy="46880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i="1" dirty="0" smtClean="0"/>
              <a:t>                </a:t>
            </a:r>
            <a:r>
              <a:rPr lang="ru-RU" sz="3600" b="1" i="1" dirty="0"/>
              <a:t>С </a:t>
            </a:r>
            <a:r>
              <a:rPr lang="ru-RU" sz="3600" b="1" i="1" dirty="0" smtClean="0"/>
              <a:t>- создание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600" b="1" i="1" dirty="0"/>
              <a:t>               </a:t>
            </a:r>
            <a:r>
              <a:rPr lang="ru-RU" sz="3600" b="1" i="1" dirty="0" smtClean="0"/>
              <a:t>        </a:t>
            </a:r>
            <a:r>
              <a:rPr lang="ru-RU" sz="3600" b="1" i="1" dirty="0"/>
              <a:t>Т - тревоги</a:t>
            </a:r>
            <a:br>
              <a:rPr lang="ru-RU" sz="3600" b="1" i="1" dirty="0"/>
            </a:br>
            <a:r>
              <a:rPr lang="ru-RU" sz="3600" b="1" i="1" dirty="0"/>
              <a:t>    </a:t>
            </a:r>
            <a:r>
              <a:rPr lang="ru-RU" sz="3600" b="1" i="1" dirty="0" smtClean="0"/>
              <a:t>                         </a:t>
            </a:r>
            <a:r>
              <a:rPr lang="ru-RU" sz="3600" b="1" i="1" dirty="0"/>
              <a:t>Р - рождённой</a:t>
            </a:r>
            <a:br>
              <a:rPr lang="ru-RU" sz="3600" b="1" i="1" dirty="0"/>
            </a:br>
            <a:r>
              <a:rPr lang="ru-RU" sz="3600" b="1" i="1" dirty="0"/>
              <a:t>   </a:t>
            </a:r>
            <a:r>
              <a:rPr lang="ru-RU" sz="3600" b="1" i="1" dirty="0" smtClean="0"/>
              <a:t>                                 </a:t>
            </a:r>
            <a:r>
              <a:rPr lang="ru-RU" sz="3600" b="1" i="1" dirty="0"/>
              <a:t>А - жизнь</a:t>
            </a:r>
            <a:br>
              <a:rPr lang="ru-RU" sz="3600" b="1" i="1" dirty="0"/>
            </a:br>
            <a:r>
              <a:rPr lang="ru-RU" sz="3600" b="1" i="1" dirty="0"/>
              <a:t>                                        </a:t>
            </a:r>
            <a:r>
              <a:rPr lang="ru-RU" sz="3600" b="1" i="1" dirty="0" smtClean="0"/>
              <a:t>  </a:t>
            </a:r>
            <a:r>
              <a:rPr lang="ru-RU" sz="3600" b="1" i="1" dirty="0"/>
              <a:t>Х - </a:t>
            </a:r>
            <a:r>
              <a:rPr lang="ru-RU" sz="3600" b="1" i="1" dirty="0" smtClean="0"/>
              <a:t>хранящей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356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86686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ru-RU" sz="6000" b="1" i="1" dirty="0"/>
              <a:t>С т р а </a:t>
            </a:r>
            <a:r>
              <a:rPr lang="ru-RU" sz="6000" b="1" i="1" dirty="0" smtClean="0"/>
              <a:t>х 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51113"/>
            <a:ext cx="10820400" cy="52478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b="1" dirty="0" smtClean="0"/>
              <a:t>               С </a:t>
            </a:r>
            <a:r>
              <a:rPr lang="ru-RU" sz="3600" b="1" dirty="0"/>
              <a:t>- состояние</a:t>
            </a:r>
            <a:br>
              <a:rPr lang="ru-RU" sz="3600" b="1" dirty="0"/>
            </a:br>
            <a:r>
              <a:rPr lang="ru-RU" sz="3600" b="1" dirty="0"/>
              <a:t>      </a:t>
            </a:r>
            <a:r>
              <a:rPr lang="ru-RU" sz="3600" b="1" dirty="0" smtClean="0"/>
              <a:t>                 </a:t>
            </a:r>
            <a:r>
              <a:rPr lang="ru-RU" sz="3600" b="1" dirty="0"/>
              <a:t>Т - тревоги</a:t>
            </a:r>
            <a:br>
              <a:rPr lang="ru-RU" sz="3600" b="1" dirty="0"/>
            </a:br>
            <a:r>
              <a:rPr lang="ru-RU" sz="3600" b="1" dirty="0"/>
              <a:t>           </a:t>
            </a:r>
            <a:r>
              <a:rPr lang="ru-RU" sz="3600" b="1" dirty="0" smtClean="0"/>
              <a:t>                  </a:t>
            </a:r>
            <a:r>
              <a:rPr lang="ru-RU" sz="3600" b="1" dirty="0"/>
              <a:t>Р - разума</a:t>
            </a:r>
            <a:br>
              <a:rPr lang="ru-RU" sz="3600" b="1" dirty="0"/>
            </a:br>
            <a:r>
              <a:rPr lang="ru-RU" sz="3600" b="1" dirty="0"/>
              <a:t>               </a:t>
            </a:r>
            <a:r>
              <a:rPr lang="ru-RU" sz="3600" b="1" dirty="0" smtClean="0"/>
              <a:t>                    </a:t>
            </a:r>
            <a:r>
              <a:rPr lang="ru-RU" sz="3600" b="1" dirty="0"/>
              <a:t>А - живущего</a:t>
            </a:r>
            <a:br>
              <a:rPr lang="ru-RU" sz="3600" b="1" dirty="0"/>
            </a:br>
            <a:r>
              <a:rPr lang="ru-RU" sz="3600" b="1" dirty="0"/>
              <a:t>                     </a:t>
            </a:r>
            <a:r>
              <a:rPr lang="ru-RU" sz="3600" b="1" dirty="0" smtClean="0"/>
              <a:t>                       </a:t>
            </a:r>
            <a:r>
              <a:rPr lang="ru-RU" sz="3600" b="1" dirty="0"/>
              <a:t>Х - вне</a:t>
            </a:r>
            <a:br>
              <a:rPr lang="ru-RU" sz="3600" b="1" dirty="0"/>
            </a:br>
            <a:r>
              <a:rPr lang="ru-RU" sz="3600" b="1" dirty="0"/>
              <a:t>                                 </a:t>
            </a:r>
            <a:r>
              <a:rPr lang="ru-RU" sz="3600" b="1" dirty="0" smtClean="0"/>
              <a:t>                  </a:t>
            </a:r>
            <a:r>
              <a:rPr lang="ru-RU" sz="3600" b="1" dirty="0"/>
              <a:t>И – Истины</a:t>
            </a:r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061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" y="0"/>
            <a:ext cx="11131825" cy="6858000"/>
          </a:xfrm>
        </p:spPr>
      </p:pic>
    </p:spTree>
    <p:extLst>
      <p:ext uri="{BB962C8B-B14F-4D97-AF65-F5344CB8AC3E}">
        <p14:creationId xmlns:p14="http://schemas.microsoft.com/office/powerpoint/2010/main" val="91859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86"/>
            <a:ext cx="8610600" cy="234563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Страх </a:t>
            </a:r>
            <a:r>
              <a:rPr lang="ru-RU" dirty="0"/>
              <a:t>– как </a:t>
            </a:r>
            <a:r>
              <a:rPr lang="ru-RU" dirty="0" err="1" smtClean="0"/>
              <a:t>верА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Страх </a:t>
            </a:r>
            <a:r>
              <a:rPr lang="ru-RU" dirty="0"/>
              <a:t>за близких.</a:t>
            </a:r>
            <a:br>
              <a:rPr lang="ru-RU" dirty="0"/>
            </a:br>
            <a:r>
              <a:rPr lang="ru-RU" dirty="0"/>
              <a:t>Страх – как чувство.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687" y="2882348"/>
            <a:ext cx="11330609" cy="3279913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Страх </a:t>
            </a:r>
            <a:r>
              <a:rPr lang="ru-RU" sz="2800" dirty="0"/>
              <a:t>– вера в то, что с человеком должно произойти что-то нехорошее. 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 smtClean="0"/>
              <a:t>Страх </a:t>
            </a:r>
            <a:r>
              <a:rPr lang="ru-RU" sz="2800" dirty="0"/>
              <a:t>за </a:t>
            </a:r>
            <a:r>
              <a:rPr lang="ru-RU" sz="2800" dirty="0" smtClean="0"/>
              <a:t>близких</a:t>
            </a:r>
            <a:r>
              <a:rPr lang="ru-RU" sz="2800" dirty="0"/>
              <a:t>, за детей, когда он боится за них, переживает за </a:t>
            </a:r>
            <a:r>
              <a:rPr lang="ru-RU" sz="2800" dirty="0" smtClean="0"/>
              <a:t>них</a:t>
            </a:r>
            <a:r>
              <a:rPr lang="ru-RU" sz="2800" dirty="0"/>
              <a:t>.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трах </a:t>
            </a:r>
            <a:r>
              <a:rPr lang="ru-RU" sz="2800" dirty="0"/>
              <a:t>это чувство предвидения возможных нежелательных </a:t>
            </a:r>
            <a:r>
              <a:rPr lang="ru-RU" sz="2800" dirty="0" smtClean="0"/>
              <a:t>событий.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5178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5113" y="503099"/>
            <a:ext cx="8610600" cy="1293028"/>
          </a:xfrm>
        </p:spPr>
        <p:txBody>
          <a:bodyPr/>
          <a:lstStyle/>
          <a:p>
            <a:r>
              <a:rPr lang="ru-RU" dirty="0" smtClean="0"/>
              <a:t>Возраст проявления страхов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6" y="2054778"/>
            <a:ext cx="6060712" cy="4024313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13" y="1657211"/>
            <a:ext cx="5080000" cy="28702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13" y="4602709"/>
            <a:ext cx="4645991" cy="222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3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Возраст проявления страхов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08" y="2437484"/>
            <a:ext cx="6217478" cy="413462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9" y="2437484"/>
            <a:ext cx="5082896" cy="3267576"/>
          </a:xfrm>
        </p:spPr>
      </p:pic>
    </p:spTree>
    <p:extLst>
      <p:ext uri="{BB962C8B-B14F-4D97-AF65-F5344CB8AC3E}">
        <p14:creationId xmlns:p14="http://schemas.microsoft.com/office/powerpoint/2010/main" val="94302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Подростковый возраст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7" y="2057401"/>
            <a:ext cx="11009243" cy="4646866"/>
          </a:xfrm>
        </p:spPr>
      </p:pic>
    </p:spTree>
    <p:extLst>
      <p:ext uri="{BB962C8B-B14F-4D97-AF65-F5344CB8AC3E}">
        <p14:creationId xmlns:p14="http://schemas.microsoft.com/office/powerpoint/2010/main" val="156714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254010"/>
            <a:ext cx="8610600" cy="1293028"/>
          </a:xfrm>
        </p:spPr>
        <p:txBody>
          <a:bodyPr/>
          <a:lstStyle/>
          <a:p>
            <a:r>
              <a:rPr lang="ru-RU" dirty="0" smtClean="0"/>
              <a:t>Родительские страхи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303" y="1705462"/>
            <a:ext cx="11398102" cy="4024125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Что такое страх, и как он возникает?</a:t>
            </a:r>
          </a:p>
          <a:p>
            <a:pPr lvl="0"/>
            <a:r>
              <a:rPr lang="ru-RU" sz="3200" dirty="0"/>
              <a:t>Страх как вера, страх за близких, страх как чувство.</a:t>
            </a:r>
          </a:p>
          <a:p>
            <a:pPr lvl="0"/>
            <a:r>
              <a:rPr lang="ru-RU" sz="3200" dirty="0"/>
              <a:t>Возраст проявления страхов.</a:t>
            </a:r>
          </a:p>
          <a:p>
            <a:pPr lvl="0"/>
            <a:r>
              <a:rPr lang="ru-RU" sz="3200" dirty="0"/>
              <a:t>Что вырастает из страхов?</a:t>
            </a:r>
          </a:p>
          <a:p>
            <a:pPr lvl="0"/>
            <a:r>
              <a:rPr lang="ru-RU" sz="3200" dirty="0"/>
              <a:t>Каков механизм возникновения родительских страхов?</a:t>
            </a:r>
          </a:p>
          <a:p>
            <a:pPr lvl="0"/>
            <a:r>
              <a:rPr lang="ru-RU" sz="3200" dirty="0"/>
              <a:t>Как влияет семейное воспитание на развитие страхов у детей?</a:t>
            </a:r>
          </a:p>
        </p:txBody>
      </p:sp>
    </p:spTree>
    <p:extLst>
      <p:ext uri="{BB962C8B-B14F-4D97-AF65-F5344CB8AC3E}">
        <p14:creationId xmlns:p14="http://schemas.microsoft.com/office/powerpoint/2010/main" val="70448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9669" y="585468"/>
            <a:ext cx="8610600" cy="1293028"/>
          </a:xfrm>
        </p:spPr>
        <p:txBody>
          <a:bodyPr/>
          <a:lstStyle/>
          <a:p>
            <a:r>
              <a:rPr lang="ru-RU" dirty="0" smtClean="0"/>
              <a:t>Родительские страхи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6" y="1628533"/>
            <a:ext cx="3810000" cy="3048000"/>
          </a:xfr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96" y="2057401"/>
            <a:ext cx="2717800" cy="406400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66" y="3438939"/>
            <a:ext cx="4912103" cy="32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07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возникновения родительских страхов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Переняли манеру пугаться по поводу и без повода от мамы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Чувство вины по отношению к ребенку (мало уделяете время)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Переживание потери или утраты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Опасность родительского страха  -  быстро перерастает в панику.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Слияние и близость.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314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5878" y="764373"/>
            <a:ext cx="9200322" cy="1293028"/>
          </a:xfrm>
        </p:spPr>
        <p:txBody>
          <a:bodyPr/>
          <a:lstStyle/>
          <a:p>
            <a:r>
              <a:rPr lang="ru-RU" smtClean="0"/>
              <a:t>Синдром опустевшего гнезда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512613"/>
            <a:ext cx="10820400" cy="4024125"/>
          </a:xfrm>
        </p:spPr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ru-RU" dirty="0" smtClean="0"/>
              <a:t> </a:t>
            </a:r>
            <a:r>
              <a:rPr lang="ru-RU" sz="3200" dirty="0" smtClean="0"/>
              <a:t>Расставание с повзрослевшими детьми.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ru-RU" sz="3200" dirty="0" smtClean="0"/>
              <a:t> Подготовка к неизбежному.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ru-RU" sz="3200" dirty="0"/>
              <a:t> </a:t>
            </a:r>
            <a:r>
              <a:rPr lang="ru-RU" sz="3200" dirty="0" smtClean="0"/>
              <a:t>Знакомство с самим собой.</a:t>
            </a:r>
          </a:p>
          <a:p>
            <a:pPr>
              <a:lnSpc>
                <a:spcPct val="100000"/>
              </a:lnSpc>
              <a:buFont typeface="Wingdings" charset="2"/>
              <a:buChar char="v"/>
            </a:pPr>
            <a:r>
              <a:rPr lang="ru-RU" sz="3200" dirty="0" smtClean="0"/>
              <a:t> Понимание невозможность сожительства.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62344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1313" y="361424"/>
            <a:ext cx="9140687" cy="1293028"/>
          </a:xfrm>
        </p:spPr>
        <p:txBody>
          <a:bodyPr/>
          <a:lstStyle/>
          <a:p>
            <a:r>
              <a:rPr lang="ru-RU" smtClean="0"/>
              <a:t>Как быть с нашими страхами?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452"/>
            <a:ext cx="4499071" cy="4984887"/>
          </a:xfrm>
        </p:spPr>
      </p:pic>
      <p:sp>
        <p:nvSpPr>
          <p:cNvPr id="9" name="Прямоугольник 8"/>
          <p:cNvSpPr/>
          <p:nvPr/>
        </p:nvSpPr>
        <p:spPr>
          <a:xfrm>
            <a:off x="4651512" y="1997839"/>
            <a:ext cx="705678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charset="2"/>
              <a:buChar char="ü"/>
            </a:pPr>
            <a:r>
              <a:rPr lang="ru-RU" sz="2400" b="1" i="1" dirty="0" smtClean="0">
                <a:ea typeface="Times New Roman" charset="0"/>
                <a:cs typeface="Times New Roman" charset="0"/>
              </a:rPr>
              <a:t>Разобраться </a:t>
            </a:r>
            <a:r>
              <a:rPr lang="ru-RU" sz="2400" b="1" i="1" dirty="0">
                <a:ea typeface="Times New Roman" charset="0"/>
                <a:cs typeface="Times New Roman" charset="0"/>
              </a:rPr>
              <a:t>со своими </a:t>
            </a:r>
            <a:r>
              <a:rPr lang="ru-RU" sz="2400" b="1" i="1" dirty="0" smtClean="0">
                <a:ea typeface="Times New Roman" charset="0"/>
                <a:cs typeface="Times New Roman" charset="0"/>
              </a:rPr>
              <a:t>страхами и узнать </a:t>
            </a:r>
            <a:r>
              <a:rPr lang="ru-RU" sz="2400" b="1" i="1" dirty="0">
                <a:ea typeface="Times New Roman" charset="0"/>
                <a:cs typeface="Times New Roman" charset="0"/>
              </a:rPr>
              <a:t>их</a:t>
            </a:r>
            <a:r>
              <a:rPr lang="ru-RU" sz="2400" b="1" i="1" dirty="0" smtClean="0">
                <a:ea typeface="Times New Roman" charset="0"/>
                <a:cs typeface="Times New Roman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 typeface="Wingdings" charset="2"/>
              <a:buChar char="ü"/>
            </a:pPr>
            <a:r>
              <a:rPr lang="ru-RU" sz="2400" b="1" i="1" dirty="0" smtClean="0">
                <a:ea typeface="Times New Roman" charset="0"/>
                <a:cs typeface="Times New Roman" charset="0"/>
              </a:rPr>
              <a:t>Выяснить</a:t>
            </a:r>
            <a:r>
              <a:rPr lang="ru-RU" sz="2400" b="1" i="1" dirty="0">
                <a:ea typeface="Times New Roman" charset="0"/>
                <a:cs typeface="Times New Roman" charset="0"/>
              </a:rPr>
              <a:t>, про что они. Откуда? </a:t>
            </a:r>
            <a:endParaRPr lang="ru-RU" sz="2400" b="1" i="1" dirty="0" smtClean="0">
              <a:ea typeface="Times New Roman" charset="0"/>
              <a:cs typeface="Times New Roman" charset="0"/>
            </a:endParaRPr>
          </a:p>
          <a:p>
            <a:pPr marL="342900" indent="-342900" algn="just">
              <a:spcAft>
                <a:spcPts val="0"/>
              </a:spcAft>
              <a:buFont typeface="Wingdings" charset="2"/>
              <a:buChar char="ü"/>
            </a:pPr>
            <a:r>
              <a:rPr lang="ru-RU" sz="2400" b="1" i="1" dirty="0" smtClean="0">
                <a:ea typeface="Times New Roman" charset="0"/>
                <a:cs typeface="Times New Roman" charset="0"/>
              </a:rPr>
              <a:t>Что </a:t>
            </a:r>
            <a:r>
              <a:rPr lang="ru-RU" sz="2400" b="1" i="1" dirty="0">
                <a:ea typeface="Times New Roman" charset="0"/>
                <a:cs typeface="Times New Roman" charset="0"/>
              </a:rPr>
              <a:t>скрывает страх? </a:t>
            </a:r>
            <a:endParaRPr lang="ru-RU" sz="2400" b="1" i="1" dirty="0" smtClean="0">
              <a:ea typeface="Times New Roman" charset="0"/>
              <a:cs typeface="Times New Roman" charset="0"/>
            </a:endParaRPr>
          </a:p>
          <a:p>
            <a:pPr marL="342900" indent="-342900" algn="just">
              <a:spcAft>
                <a:spcPts val="0"/>
              </a:spcAft>
              <a:buFont typeface="Wingdings" charset="2"/>
              <a:buChar char="ü"/>
            </a:pPr>
            <a:r>
              <a:rPr lang="ru-RU" sz="2400" b="1" i="1" dirty="0" smtClean="0">
                <a:ea typeface="Times New Roman" charset="0"/>
                <a:cs typeface="Times New Roman" charset="0"/>
              </a:rPr>
              <a:t>И </a:t>
            </a:r>
            <a:r>
              <a:rPr lang="ru-RU" sz="2400" b="1" i="1" dirty="0">
                <a:ea typeface="Times New Roman" charset="0"/>
                <a:cs typeface="Times New Roman" charset="0"/>
              </a:rPr>
              <a:t>какая выгода от страха?</a:t>
            </a:r>
            <a:endParaRPr lang="ru-RU" sz="2400" b="1" dirty="0"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ea typeface="Times New Roman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ea typeface="Calibri" charset="0"/>
                <a:cs typeface="PT Serif" charset="0"/>
              </a:rPr>
              <a:t>Главное, что нужно сделать в самом начале — осознать эту проблему. </a:t>
            </a:r>
            <a:endParaRPr lang="ru-RU" sz="2800" b="1" i="1" dirty="0"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ea typeface="Calibri" charset="0"/>
                <a:cs typeface="PT Serif" charset="0"/>
              </a:rPr>
              <a:t>Осознание, как всегда — это уже начало работы по исправлению.</a:t>
            </a:r>
            <a:endParaRPr lang="ru-RU" sz="2800" b="1" i="1" dirty="0"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charset="0"/>
                <a:ea typeface="Calibri" charset="0"/>
                <a:cs typeface="Times New Roman" charset="0"/>
              </a:rPr>
              <a:t>Успешность устранения страхов зависит от знания их причин.  </a:t>
            </a:r>
            <a:endParaRPr lang="ru-RU" sz="16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ЦЕНТР ПРАКТИЧЕСКОЙ ПСИХОЛОГИИ ВОСПРИЯТИЕ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2800" dirty="0" smtClean="0"/>
              <a:t>Адрес: г. Москва, Ленинградский проспект, д.7, офис 311</a:t>
            </a:r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2800" dirty="0" smtClean="0"/>
              <a:t>тел.: 8 (985) 278-63-63</a:t>
            </a:r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en-US" sz="2800" b="1" dirty="0" err="1" smtClean="0"/>
              <a:t>www.cpp-p.ru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1540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0"/>
            <a:ext cx="8610600" cy="1293028"/>
          </a:xfrm>
        </p:spPr>
        <p:txBody>
          <a:bodyPr/>
          <a:lstStyle/>
          <a:p>
            <a:r>
              <a:rPr lang="ru-RU" dirty="0" smtClean="0"/>
              <a:t>Группы для взрослых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293028"/>
            <a:ext cx="11471563" cy="539871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ГРУППАНАЛИЗ </a:t>
            </a:r>
            <a:r>
              <a:rPr lang="ru-RU" sz="2400" dirty="0" smtClean="0"/>
              <a:t>(Групповая психоаналитическая психотерапия) – проводится </a:t>
            </a:r>
            <a:r>
              <a:rPr lang="ru-RU" sz="2400" b="1" dirty="0" smtClean="0"/>
              <a:t>один раз в месяц </a:t>
            </a:r>
            <a:r>
              <a:rPr lang="ru-RU" sz="2400" u="sng" dirty="0" smtClean="0"/>
              <a:t>в течении 2-х лет</a:t>
            </a:r>
            <a:r>
              <a:rPr lang="ru-RU" sz="2400" dirty="0" smtClean="0"/>
              <a:t>, </a:t>
            </a:r>
            <a:r>
              <a:rPr lang="ru-RU" sz="2400" i="1" dirty="0" smtClean="0"/>
              <a:t>24 встречи</a:t>
            </a:r>
            <a:r>
              <a:rPr lang="ru-RU" sz="2400" dirty="0" smtClean="0"/>
              <a:t>. Идет набор в  закрытую группу – состав участников стабильный, начало 28.08.16.</a:t>
            </a:r>
          </a:p>
          <a:p>
            <a:r>
              <a:rPr lang="ru-RU" sz="2800" dirty="0" smtClean="0"/>
              <a:t>«ЖИЗНЬ, НАПОЛНЕННАЯ СМЫСЛОМ» </a:t>
            </a:r>
            <a:r>
              <a:rPr lang="ru-RU" sz="2400" dirty="0" smtClean="0"/>
              <a:t>(</a:t>
            </a:r>
            <a:r>
              <a:rPr lang="ru-RU" sz="2400" dirty="0"/>
              <a:t>Групповая экзистенциальная </a:t>
            </a:r>
            <a:r>
              <a:rPr lang="ru-RU" sz="2400" dirty="0" smtClean="0"/>
              <a:t>психотерапия) – проводится </a:t>
            </a:r>
            <a:r>
              <a:rPr lang="ru-RU" sz="2400" b="1" dirty="0" smtClean="0"/>
              <a:t>еженедельно</a:t>
            </a:r>
            <a:r>
              <a:rPr lang="ru-RU" sz="2400" dirty="0" smtClean="0"/>
              <a:t> </a:t>
            </a:r>
            <a:r>
              <a:rPr lang="ru-RU" sz="2400" u="sng" dirty="0" smtClean="0"/>
              <a:t>в течение 15 месяцев</a:t>
            </a:r>
            <a:r>
              <a:rPr lang="ru-RU" sz="2400" dirty="0" smtClean="0"/>
              <a:t>, </a:t>
            </a:r>
            <a:r>
              <a:rPr lang="ru-RU" sz="2400" i="1" dirty="0" smtClean="0"/>
              <a:t>52 встречи.</a:t>
            </a:r>
            <a:r>
              <a:rPr lang="ru-RU" sz="2400" dirty="0" smtClean="0"/>
              <a:t> Открыт набор в группу, начало 03.10.16.</a:t>
            </a:r>
          </a:p>
          <a:p>
            <a:r>
              <a:rPr lang="ru-RU" sz="2800" dirty="0" smtClean="0"/>
              <a:t>«РОДИТЕЛЬСКИЙ КЛУБ» </a:t>
            </a:r>
            <a:r>
              <a:rPr lang="ru-RU" dirty="0" smtClean="0"/>
              <a:t>(групповые занятия для родителей: мам и пап) – решение актуальных, важных вопрос воспитания, развития и взросления ребенка -  проводятся еженедельно в течение 9 месяцев, 32 встречи. Формируется группа, начало сентябрь 2016 г.</a:t>
            </a:r>
          </a:p>
          <a:p>
            <a:r>
              <a:rPr lang="ru-RU" sz="2800" dirty="0" smtClean="0"/>
              <a:t>«Я ВНЕ ЗАВИСИМОСТИ» </a:t>
            </a:r>
            <a:r>
              <a:rPr lang="ru-RU" dirty="0" smtClean="0"/>
              <a:t>(Групповая психотерапия) - закрытая группа для тех, чьи родственники имеют зависимости. Проводится еженедельно, в течении 2-х лет, Открыт набор в группу, начало сентябрь 2016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407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для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ГИМНАСТИКА ДЛЯ МОЗГА (Тренинг для дошкольников и школьников) – проводит детским психолог, еженедельно, группы формируются по мере набора (4-5 человек). 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ИГРОТЕКА (Тренинг для детей) в виде групповых игр </a:t>
            </a:r>
            <a:r>
              <a:rPr lang="ru-RU" sz="2800" dirty="0"/>
              <a:t>для формирования и развития мышления, речи, памяти, </a:t>
            </a:r>
            <a:r>
              <a:rPr lang="ru-RU" sz="2800" dirty="0" smtClean="0"/>
              <a:t>внимания – проводит детский психолог, еженедельно, </a:t>
            </a:r>
            <a:r>
              <a:rPr lang="ru-RU" sz="2800" dirty="0"/>
              <a:t>еженедельно, группы формируются по мере набора </a:t>
            </a:r>
            <a:r>
              <a:rPr lang="ru-RU" sz="2800" dirty="0" smtClean="0"/>
              <a:t>(5-6 </a:t>
            </a:r>
            <a:r>
              <a:rPr lang="ru-RU" sz="2800" dirty="0"/>
              <a:t>человек)</a:t>
            </a:r>
          </a:p>
        </p:txBody>
      </p:sp>
    </p:spTree>
    <p:extLst>
      <p:ext uri="{BB962C8B-B14F-4D97-AF65-F5344CB8AC3E}">
        <p14:creationId xmlns:p14="http://schemas.microsoft.com/office/powerpoint/2010/main" val="403627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9531"/>
            <a:ext cx="3657600" cy="4582940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Страх – эмоция, существующая на уровне инстинктов и сигнализирующая об опасности или нарушении целостности и не важно, опасность реальна и нет.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35" y="428752"/>
            <a:ext cx="7016394" cy="6429248"/>
          </a:xfrm>
        </p:spPr>
      </p:pic>
    </p:spTree>
    <p:extLst>
      <p:ext uri="{BB962C8B-B14F-4D97-AF65-F5344CB8AC3E}">
        <p14:creationId xmlns:p14="http://schemas.microsoft.com/office/powerpoint/2010/main" val="69223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8385" y="364323"/>
            <a:ext cx="10160000" cy="1293028"/>
          </a:xfrm>
        </p:spPr>
        <p:txBody>
          <a:bodyPr/>
          <a:lstStyle/>
          <a:p>
            <a:r>
              <a:rPr lang="ru-RU" dirty="0" smtClean="0"/>
              <a:t>Испуг               ужас               паника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76" y="1312070"/>
            <a:ext cx="3619951" cy="554593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21" y="1657351"/>
            <a:ext cx="5240867" cy="4424363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43" y="1857375"/>
            <a:ext cx="2547033" cy="4024313"/>
          </a:xfrm>
        </p:spPr>
      </p:pic>
    </p:spTree>
    <p:extLst>
      <p:ext uri="{BB962C8B-B14F-4D97-AF65-F5344CB8AC3E}">
        <p14:creationId xmlns:p14="http://schemas.microsoft.com/office/powerpoint/2010/main" val="29903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ВЫРАЖЕННОСТЬ СТРАХА:  ИСПУГ, УЖАС, ПАНИКА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b="1" dirty="0"/>
              <a:t>Испуг</a:t>
            </a:r>
            <a:r>
              <a:rPr lang="ru-RU" sz="3200" dirty="0"/>
              <a:t> — это рефлекторная реакция на возможную опасность. В состав реакции обычно входит</a:t>
            </a:r>
            <a:r>
              <a:rPr lang="ru-RU" sz="3200" b="1" dirty="0"/>
              <a:t> вздрагивание</a:t>
            </a:r>
            <a:r>
              <a:rPr lang="ru-RU" sz="3200" dirty="0"/>
              <a:t>, </a:t>
            </a:r>
            <a:r>
              <a:rPr lang="ru-RU" sz="3200" b="1" dirty="0"/>
              <a:t>расширение зрачков</a:t>
            </a:r>
            <a:r>
              <a:rPr lang="ru-RU" sz="3200" dirty="0"/>
              <a:t>, </a:t>
            </a:r>
            <a:r>
              <a:rPr lang="ru-RU" sz="3200" b="1" dirty="0"/>
              <a:t>застывание </a:t>
            </a:r>
            <a:r>
              <a:rPr lang="ru-RU" sz="3200" b="1" dirty="0" smtClean="0"/>
              <a:t>тела</a:t>
            </a:r>
            <a:r>
              <a:rPr lang="ru-RU" sz="32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3200" b="1" dirty="0" err="1"/>
              <a:t>У́жас</a:t>
            </a:r>
            <a:r>
              <a:rPr lang="ru-RU" sz="3200" dirty="0"/>
              <a:t> (</a:t>
            </a:r>
            <a:r>
              <a:rPr lang="ru-RU" sz="3200" dirty="0" smtClean="0"/>
              <a:t>разновидность АФФЕКТА)</a:t>
            </a:r>
            <a:r>
              <a:rPr lang="ru-RU" sz="3200" dirty="0"/>
              <a:t> — состояние человека под влиянием </a:t>
            </a:r>
            <a:r>
              <a:rPr lang="ru-RU" sz="3200" dirty="0" smtClean="0"/>
              <a:t>сильного СТРАХА (ИСПУГА), </a:t>
            </a:r>
            <a:r>
              <a:rPr lang="ru-RU" sz="3200" dirty="0"/>
              <a:t>отличительной чертой которого является подавленность (оцепенение), иногда дрожь, в общем, отсутствие активной реакции по устранению источника страха</a:t>
            </a:r>
            <a:r>
              <a:rPr lang="ru-RU" sz="32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3200" b="1" dirty="0" err="1" smtClean="0"/>
              <a:t>Па́ника</a:t>
            </a:r>
            <a:r>
              <a:rPr lang="ru-RU" sz="3200" dirty="0" smtClean="0"/>
              <a:t>— </a:t>
            </a:r>
            <a:r>
              <a:rPr lang="ru-RU" sz="3200" dirty="0"/>
              <a:t>отрицательно </a:t>
            </a:r>
            <a:r>
              <a:rPr lang="ru-RU" sz="3200" dirty="0" smtClean="0"/>
              <a:t>окрашенный АФФЕКТ, </a:t>
            </a:r>
            <a:r>
              <a:rPr lang="ru-RU" sz="3200" dirty="0"/>
              <a:t>вызываемый действительной или мнимой опасностью. 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41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страхов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charset="2"/>
              <a:buChar char="v"/>
            </a:pPr>
            <a:r>
              <a:rPr lang="ru-RU" sz="4000" dirty="0" smtClean="0"/>
              <a:t> биологические</a:t>
            </a:r>
            <a:r>
              <a:rPr lang="ru-RU" sz="4000" dirty="0"/>
              <a:t>,</a:t>
            </a:r>
          </a:p>
          <a:p>
            <a:pPr lvl="0">
              <a:buFont typeface="Wingdings" charset="2"/>
              <a:buChar char="v"/>
            </a:pPr>
            <a:r>
              <a:rPr lang="ru-RU" sz="4000" dirty="0"/>
              <a:t>социальные,</a:t>
            </a:r>
          </a:p>
          <a:p>
            <a:pPr lvl="0">
              <a:buFont typeface="Wingdings" charset="2"/>
              <a:buChar char="v"/>
            </a:pPr>
            <a:r>
              <a:rPr lang="ru-RU" sz="4000" dirty="0"/>
              <a:t>экзистенциальные.</a:t>
            </a:r>
          </a:p>
          <a:p>
            <a:pPr>
              <a:buFont typeface="Wingdings" charset="2"/>
              <a:buChar char="v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9235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0" y="0"/>
            <a:ext cx="11318632" cy="6996108"/>
          </a:xfrm>
        </p:spPr>
      </p:pic>
    </p:spTree>
    <p:extLst>
      <p:ext uri="{BB962C8B-B14F-4D97-AF65-F5344CB8AC3E}">
        <p14:creationId xmlns:p14="http://schemas.microsoft.com/office/powerpoint/2010/main" val="94110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4" y="1"/>
            <a:ext cx="11734809" cy="6858000"/>
          </a:xfrm>
        </p:spPr>
      </p:pic>
    </p:spTree>
    <p:extLst>
      <p:ext uri="{BB962C8B-B14F-4D97-AF65-F5344CB8AC3E}">
        <p14:creationId xmlns:p14="http://schemas.microsoft.com/office/powerpoint/2010/main" val="1752964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2522" y="307173"/>
            <a:ext cx="8610600" cy="1293028"/>
          </a:xfrm>
        </p:spPr>
        <p:txBody>
          <a:bodyPr/>
          <a:lstStyle/>
          <a:p>
            <a:r>
              <a:rPr lang="ru-RU" smtClean="0"/>
              <a:t>Опасный  животный   мир</a:t>
            </a:r>
            <a:br>
              <a:rPr lang="ru-RU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973" y="1092835"/>
            <a:ext cx="7871792" cy="5512699"/>
          </a:xfrm>
        </p:spPr>
      </p:pic>
    </p:spTree>
    <p:extLst>
      <p:ext uri="{BB962C8B-B14F-4D97-AF65-F5344CB8AC3E}">
        <p14:creationId xmlns:p14="http://schemas.microsoft.com/office/powerpoint/2010/main" val="201099244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268</TotalTime>
  <Words>531</Words>
  <Application>Microsoft Macintosh PowerPoint</Application>
  <PresentationFormat>Широкоэкранный</PresentationFormat>
  <Paragraphs>100</Paragraphs>
  <Slides>26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Calibri</vt:lpstr>
      <vt:lpstr>Century Gothic</vt:lpstr>
      <vt:lpstr>PT Serif</vt:lpstr>
      <vt:lpstr>Times New Roman</vt:lpstr>
      <vt:lpstr>Wingdings</vt:lpstr>
      <vt:lpstr>Arial</vt:lpstr>
      <vt:lpstr>След самолета</vt:lpstr>
      <vt:lpstr> СТРАХИ мамы, и как они влияют на жизнь и судьбу ребенка</vt:lpstr>
      <vt:lpstr>Родительские страхи</vt:lpstr>
      <vt:lpstr>Страх – эмоция, существующая на уровне инстинктов и сигнализирующая об опасности или нарушении целостности и не важно, опасность реальна и нет. </vt:lpstr>
      <vt:lpstr>Испуг               ужас               паника</vt:lpstr>
      <vt:lpstr>ВЫРАЖЕННОСТЬ СТРАХА:  ИСПУГ, УЖАС, ПАНИКА</vt:lpstr>
      <vt:lpstr>Классификация страхов</vt:lpstr>
      <vt:lpstr>Презентация PowerPoint</vt:lpstr>
      <vt:lpstr>Презентация PowerPoint</vt:lpstr>
      <vt:lpstr>Опасный  животный   мир </vt:lpstr>
      <vt:lpstr>Опасные ситуации и явления природы</vt:lpstr>
      <vt:lpstr>Страх неудачи</vt:lpstr>
      <vt:lpstr>Презентация PowerPoint</vt:lpstr>
      <vt:lpstr>С т р а х</vt:lpstr>
      <vt:lpstr>С т р а х и</vt:lpstr>
      <vt:lpstr>Презентация PowerPoint</vt:lpstr>
      <vt:lpstr> Страх – как верА.  Страх за близких. Страх – как чувство. </vt:lpstr>
      <vt:lpstr>Возраст проявления страхов</vt:lpstr>
      <vt:lpstr>Возраст проявления страхов</vt:lpstr>
      <vt:lpstr>Подростковый возраст</vt:lpstr>
      <vt:lpstr>Родительские страхи</vt:lpstr>
      <vt:lpstr>Механизм возникновения родительских страхов</vt:lpstr>
      <vt:lpstr>Синдром опустевшего гнезда</vt:lpstr>
      <vt:lpstr>Как быть с нашими страхами?</vt:lpstr>
      <vt:lpstr>Спасибо за внимание</vt:lpstr>
      <vt:lpstr>Группы для взрослых</vt:lpstr>
      <vt:lpstr>Группы для детей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СТРАХИ мамы, и как они влияют на жизнь и судьбу ребенка</dc:title>
  <dc:creator>Пользователь Microsoft Office</dc:creator>
  <cp:lastModifiedBy>Пользователь Microsoft Office</cp:lastModifiedBy>
  <cp:revision>34</cp:revision>
  <dcterms:created xsi:type="dcterms:W3CDTF">2016-07-12T06:56:28Z</dcterms:created>
  <dcterms:modified xsi:type="dcterms:W3CDTF">2016-07-12T16:17:26Z</dcterms:modified>
</cp:coreProperties>
</file>